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3" r:id="rId11"/>
    <p:sldId id="265" r:id="rId12"/>
    <p:sldId id="266" r:id="rId13"/>
    <p:sldId id="276" r:id="rId14"/>
    <p:sldId id="267" r:id="rId15"/>
    <p:sldId id="269" r:id="rId16"/>
    <p:sldId id="268" r:id="rId17"/>
    <p:sldId id="270" r:id="rId18"/>
    <p:sldId id="271" r:id="rId19"/>
    <p:sldId id="273" r:id="rId20"/>
    <p:sldId id="274" r:id="rId21"/>
    <p:sldId id="277" r:id="rId22"/>
    <p:sldId id="286" r:id="rId23"/>
    <p:sldId id="295" r:id="rId24"/>
    <p:sldId id="287" r:id="rId25"/>
    <p:sldId id="288" r:id="rId26"/>
    <p:sldId id="289" r:id="rId27"/>
    <p:sldId id="290" r:id="rId28"/>
    <p:sldId id="291" r:id="rId29"/>
    <p:sldId id="292" r:id="rId30"/>
    <p:sldId id="284" r:id="rId31"/>
    <p:sldId id="272" r:id="rId32"/>
    <p:sldId id="279" r:id="rId33"/>
    <p:sldId id="285" r:id="rId34"/>
    <p:sldId id="280" r:id="rId35"/>
    <p:sldId id="294" r:id="rId36"/>
    <p:sldId id="296" r:id="rId37"/>
    <p:sldId id="281" r:id="rId38"/>
    <p:sldId id="282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04" autoAdjust="0"/>
    <p:restoredTop sz="94660"/>
  </p:normalViewPr>
  <p:slideViewPr>
    <p:cSldViewPr snapToGrid="0">
      <p:cViewPr varScale="1">
        <p:scale>
          <a:sx n="51" d="100"/>
          <a:sy n="51" d="100"/>
        </p:scale>
        <p:origin x="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2455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9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6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752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6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7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8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8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7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C6B5CBF-C64F-4C43-B3E9-104D56778384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9F05B92-E97F-45F3-BDD9-94CDFADC4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6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       3D/4D Fractals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Aaron, Chad, 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843" y="1828801"/>
            <a:ext cx="4976357" cy="309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Quaternions – Ray Marching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5224653" cy="435133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increased the stopping epsilon as the ray got further from the camera</a:t>
                </a:r>
              </a:p>
              <a:p>
                <a:endParaRPr lang="en-US" dirty="0"/>
              </a:p>
              <a:p>
                <a:r>
                  <a:rPr lang="en-US" dirty="0" smtClean="0"/>
                  <a:t>We used the formula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factor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clarity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factor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camera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constant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epsilon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=1=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linear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epsilon</m:t>
                      </m:r>
                    </m:oMath>
                  </m:oMathPara>
                </a14:m>
                <a:endParaRPr lang="en-US" sz="1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=2=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exaggerated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depth</m:t>
                      </m:r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5224653" cy="4351337"/>
              </a:xfrm>
              <a:blipFill rotWithShape="0">
                <a:blip r:embed="rId3"/>
                <a:stretch>
                  <a:fillRect l="-233" t="-980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3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Height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5897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Normals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We estimate normal by computing the gradient across each pixel</a:t>
            </a:r>
          </a:p>
          <a:p>
            <a:pPr lvl="1"/>
            <a:r>
              <a:rPr lang="en-US" dirty="0" smtClean="0"/>
              <a:t>Take the derivative in the x direction, y direction, then cross them</a:t>
            </a:r>
          </a:p>
          <a:p>
            <a:endParaRPr lang="en-US" dirty="0"/>
          </a:p>
          <a:p>
            <a:r>
              <a:rPr lang="en-US" dirty="0" smtClean="0"/>
              <a:t>Super sampling normals to reduce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3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Normals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111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Lights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32873" y="3574473"/>
                <a:ext cx="2425344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∙(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3" y="3574473"/>
                <a:ext cx="2425344" cy="429669"/>
              </a:xfrm>
              <a:prstGeom prst="rect">
                <a:avLst/>
              </a:prstGeom>
              <a:blipFill rotWithShape="0">
                <a:blip r:embed="rId3"/>
                <a:stretch>
                  <a:fillRect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5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Shadows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464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Ambient Occlusion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3" y="199505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55" y="1995055"/>
            <a:ext cx="4976357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Colors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8772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it all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124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it all together</a:t>
            </a:r>
            <a:endParaRPr lang="en-US" dirty="0"/>
          </a:p>
        </p:txBody>
      </p:sp>
      <p:pic>
        <p:nvPicPr>
          <p:cNvPr id="4" name="quaternion_0000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8870" y="212140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6202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Quaternion Fractals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Ray marching</a:t>
            </a:r>
          </a:p>
          <a:p>
            <a:pPr lvl="1"/>
            <a:r>
              <a:rPr lang="en-US" dirty="0" smtClean="0"/>
              <a:t>Ray marching much faster</a:t>
            </a:r>
          </a:p>
          <a:p>
            <a:pPr lvl="1"/>
            <a:r>
              <a:rPr lang="en-US" dirty="0" smtClean="0"/>
              <a:t>Generating normal</a:t>
            </a:r>
          </a:p>
          <a:p>
            <a:pPr lvl="1"/>
            <a:r>
              <a:rPr lang="en-US" dirty="0" smtClean="0"/>
              <a:t>Casting shadows</a:t>
            </a:r>
          </a:p>
          <a:p>
            <a:pPr lvl="1"/>
            <a:r>
              <a:rPr lang="en-US" dirty="0" smtClean="0"/>
              <a:t>Ambient occlusion</a:t>
            </a:r>
          </a:p>
          <a:p>
            <a:pPr lvl="1"/>
            <a:r>
              <a:rPr lang="en-US" dirty="0" smtClean="0"/>
              <a:t>Reflections</a:t>
            </a:r>
          </a:p>
          <a:p>
            <a:pPr lvl="1"/>
            <a:r>
              <a:rPr lang="en-US" dirty="0" smtClean="0"/>
              <a:t>Pretty pictures</a:t>
            </a:r>
            <a:endParaRPr lang="en-US" dirty="0"/>
          </a:p>
          <a:p>
            <a:r>
              <a:rPr lang="en-US" dirty="0" smtClean="0"/>
              <a:t>3D Fractal Flames</a:t>
            </a:r>
          </a:p>
          <a:p>
            <a:pPr lvl="1"/>
            <a:r>
              <a:rPr lang="en-US" dirty="0" smtClean="0"/>
              <a:t>Developing the algorithm</a:t>
            </a:r>
          </a:p>
          <a:p>
            <a:pPr lvl="1"/>
            <a:r>
              <a:rPr lang="en-US" dirty="0" smtClean="0"/>
              <a:t>Plotting the point cloud</a:t>
            </a:r>
          </a:p>
          <a:p>
            <a:pPr lvl="1"/>
            <a:r>
              <a:rPr lang="en-US" dirty="0" smtClean="0"/>
              <a:t>Pretty pictures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it all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527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it all together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463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it all together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4662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– Putting in the Cornell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176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in the Cornell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931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in the Cornell 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981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Putting in the Cornell 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1979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Reflections at 100%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561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Reflections at 50%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133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 – Reflections at 50%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244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Quaternions - Background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Like complex numbers, but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components</a:t>
                </a:r>
              </a:p>
              <a:p>
                <a:pPr lvl="1"/>
                <a:endParaRPr lang="en-US" b="0" dirty="0" smtClean="0"/>
              </a:p>
              <a:p>
                <a:pPr marL="274320" lvl="1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We chose to model the function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IE what is the behavior as you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???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0" dirty="0" smtClean="0"/>
                  <a:t> which is a sphere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52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information – Single Thread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677440"/>
              </p:ext>
            </p:extLst>
          </p:nvPr>
        </p:nvGraphicFramePr>
        <p:xfrm>
          <a:off x="1262063" y="1828800"/>
          <a:ext cx="825264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564"/>
                <a:gridCol w="2207741"/>
                <a:gridCol w="2207740"/>
                <a:gridCol w="230659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512x512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1 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512x512 (64</a:t>
                      </a:r>
                      <a:r>
                        <a:rPr lang="en-US" baseline="0" dirty="0" smtClean="0"/>
                        <a:t> SS)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1080x1080 (64 SS)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Height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33.69s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0.07s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4.36s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19.48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Normals + Reflections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22.28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61872" y="5761338"/>
            <a:ext cx="640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timing information collected on SNB-E 4Ghz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 Flame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Iterated Function System, created by tacking on a third dimension to the original Fractal Flame algorithm</a:t>
            </a:r>
          </a:p>
          <a:p>
            <a:r>
              <a:rPr lang="en-US" dirty="0" smtClean="0"/>
              <a:t>We had to create our own 3D variation functions that looked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Flame </a:t>
            </a:r>
            <a:r>
              <a:rPr lang="en-US" dirty="0" smtClean="0"/>
              <a:t>3D – Generation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 = (0,0,0)</a:t>
            </a:r>
          </a:p>
          <a:p>
            <a:pPr marL="0" indent="0">
              <a:buNone/>
            </a:pPr>
            <a:r>
              <a:rPr lang="en-US" dirty="0"/>
              <a:t>generate camera locations for each frame</a:t>
            </a:r>
          </a:p>
          <a:p>
            <a:pPr marL="0" indent="0">
              <a:buNone/>
            </a:pPr>
            <a:r>
              <a:rPr lang="en-US" dirty="0"/>
              <a:t>Do forever:</a:t>
            </a:r>
          </a:p>
          <a:p>
            <a:pPr marL="274320" lvl="1" indent="0">
              <a:buNone/>
            </a:pPr>
            <a:r>
              <a:rPr lang="en-US" dirty="0"/>
              <a:t>Apply a random affine transform</a:t>
            </a:r>
          </a:p>
          <a:p>
            <a:pPr marL="274320" lvl="1" indent="0">
              <a:buNone/>
            </a:pPr>
            <a:r>
              <a:rPr lang="en-US" dirty="0"/>
              <a:t>Apply the variation functions</a:t>
            </a:r>
          </a:p>
          <a:p>
            <a:pPr marL="274320" lvl="1" indent="0">
              <a:buNone/>
            </a:pPr>
            <a:r>
              <a:rPr lang="en-US" dirty="0"/>
              <a:t>For each frame</a:t>
            </a:r>
          </a:p>
          <a:p>
            <a:pPr marL="274320" lvl="1" indent="0">
              <a:buNone/>
            </a:pPr>
            <a:r>
              <a:rPr lang="en-US" dirty="0"/>
              <a:t>    Map the point to the </a:t>
            </a:r>
            <a:r>
              <a:rPr lang="en-US"/>
              <a:t>frame’s </a:t>
            </a:r>
            <a:r>
              <a:rPr lang="en-US" smtClean="0"/>
              <a:t>perspective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    Plot the point</a:t>
            </a:r>
          </a:p>
          <a:p>
            <a:pPr marL="0" indent="0">
              <a:buNone/>
            </a:pPr>
            <a:r>
              <a:rPr lang="en-US" dirty="0"/>
              <a:t>To save images:</a:t>
            </a:r>
          </a:p>
          <a:p>
            <a:pPr marL="274320" lvl="1" indent="0">
              <a:buNone/>
            </a:pPr>
            <a:r>
              <a:rPr lang="en-US" dirty="0"/>
              <a:t>Apply super sampling algorithm to reduce noise</a:t>
            </a:r>
          </a:p>
          <a:p>
            <a:pPr marL="274320" lvl="1" indent="0">
              <a:buNone/>
            </a:pPr>
            <a:r>
              <a:rPr lang="en-US" dirty="0"/>
              <a:t>Apply log density scaling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buffer the points on disk?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536984"/>
              </p:ext>
            </p:extLst>
          </p:nvPr>
        </p:nvGraphicFramePr>
        <p:xfrm>
          <a:off x="1262063" y="1828800"/>
          <a:ext cx="85947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363"/>
                <a:gridCol w="42973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Point 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 points/second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SATA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31,240,000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 SNB-E 4GHz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75,800,000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41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Flame 3D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5" y="2099469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10763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Flame 3D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9016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 Flame 3D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56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6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Flame 3D</a:t>
            </a:r>
          </a:p>
        </p:txBody>
      </p:sp>
      <p:pic>
        <p:nvPicPr>
          <p:cNvPr id="4" name="image0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4550" y="18288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063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1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𝑎𝑓𝑓𝑖𝑛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91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Quaternions</a:t>
            </a:r>
            <a:r>
              <a:rPr lang="en-US" dirty="0"/>
              <a:t> -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???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There are two normal attractors (0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 smtClean="0"/>
                  <a:t>), and one strange one</a:t>
                </a:r>
              </a:p>
              <a:p>
                <a:r>
                  <a:rPr lang="en-US" dirty="0" smtClean="0"/>
                  <a:t>We want to display the strange one, but it’s “good enough” to just </a:t>
                </a:r>
                <a:r>
                  <a:rPr lang="en-US" dirty="0"/>
                  <a:t>display </a:t>
                </a:r>
                <a:r>
                  <a:rPr lang="en-US" dirty="0" smtClean="0"/>
                  <a:t>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Quaternions – Ray Marching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How do you know if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 is in the fractal or not?</a:t>
                </a:r>
              </a:p>
              <a:p>
                <a:pPr lvl="1"/>
                <a:r>
                  <a:rPr lang="en-US" b="0" dirty="0" smtClean="0"/>
                  <a:t>Check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/>
                  <a:t>In Pseudocode</a:t>
                </a:r>
                <a:endParaRPr lang="en-US" dirty="0" smtClean="0"/>
              </a:p>
              <a:p>
                <a:pPr marL="822960" lvl="3" indent="0">
                  <a:buNone/>
                </a:pPr>
                <a:r>
                  <a:rPr lang="en-US" dirty="0" smtClean="0"/>
                  <a:t>for(max iterations)</a:t>
                </a:r>
              </a:p>
              <a:p>
                <a:pPr marL="822960" lvl="3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 smtClean="0"/>
              </a:p>
              <a:p>
                <a:pPr marL="822960" lvl="3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if(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big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number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822960" lvl="3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  return false</a:t>
                </a:r>
              </a:p>
              <a:p>
                <a:pPr marL="822960" lvl="3" indent="0">
                  <a:buNone/>
                </a:pPr>
                <a:r>
                  <a:rPr lang="en-US" dirty="0" smtClean="0"/>
                  <a:t>return true</a:t>
                </a:r>
              </a:p>
              <a:p>
                <a:r>
                  <a:rPr lang="en-US" dirty="0" smtClean="0"/>
                  <a:t>To ray march this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camer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origin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Check if you’re in the fractal or not</a:t>
                </a:r>
              </a:p>
              <a:p>
                <a:pPr lvl="2"/>
                <a:r>
                  <a:rPr lang="en-US" dirty="0" smtClean="0"/>
                  <a:t>If you are, stop</a:t>
                </a:r>
              </a:p>
              <a:p>
                <a:pPr lvl="2"/>
                <a:r>
                  <a:rPr lang="en-US" dirty="0" smtClean="0"/>
                  <a:t>If you are not, 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 along the path of the ray a little bit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7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– Ray Marching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This will either be very slow, or very ugly</a:t>
            </a:r>
          </a:p>
          <a:p>
            <a:pPr lvl="1"/>
            <a:endParaRPr lang="en-US" dirty="0"/>
          </a:p>
          <a:p>
            <a:r>
              <a:rPr lang="en-US" dirty="0" smtClean="0"/>
              <a:t>It would be much better if we didn’t march along the ray in such small increments until we’re near the fractal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– </a:t>
            </a:r>
            <a:r>
              <a:rPr lang="en-US" dirty="0" smtClean="0"/>
              <a:t>Distance Estimator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distance estimator gives a </a:t>
                </a:r>
                <a:r>
                  <a:rPr lang="en-US" i="1" dirty="0" smtClean="0"/>
                  <a:t>lower bound</a:t>
                </a:r>
                <a:r>
                  <a:rPr lang="en-US" dirty="0" smtClean="0"/>
                  <a:t> on the distance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 to the nearest point on the fractal.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12" y="2525111"/>
            <a:ext cx="58959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– </a:t>
            </a:r>
            <a:r>
              <a:rPr lang="en-US" dirty="0" smtClean="0"/>
              <a:t>Distance Estimator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iterating until the distance is smaller than some epsilon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79" y="2764790"/>
            <a:ext cx="57054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– </a:t>
            </a:r>
            <a:r>
              <a:rPr lang="en-US" dirty="0" smtClean="0"/>
              <a:t>Distance Estimator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How do you calculate the distance estimator?</a:t>
                </a:r>
              </a:p>
              <a:p>
                <a:endParaRPr lang="en-US" dirty="0" smtClean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3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∙2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3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3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33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300" dirty="0" smtClean="0"/>
              </a:p>
              <a:p>
                <a:pPr marL="548640" lvl="2" indent="0">
                  <a:buNone/>
                </a:pPr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 smtClean="0"/>
              </a:p>
              <a:p>
                <a:pPr marL="822960" lvl="3" indent="0">
                  <a:buNone/>
                </a:pPr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82296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b="0" dirty="0" smtClean="0"/>
              </a:p>
              <a:p>
                <a:pPr marL="822960" lvl="3" indent="0">
                  <a:buNone/>
                </a:pPr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 marL="82296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b="0" dirty="0" smtClean="0"/>
              </a:p>
              <a:p>
                <a:pPr marL="822960" lvl="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TC103457515[[fn=View]]</Template>
  <TotalTime>3350</TotalTime>
  <Words>503</Words>
  <Application>Microsoft Office PowerPoint</Application>
  <PresentationFormat>Widescreen</PresentationFormat>
  <Paragraphs>150</Paragraphs>
  <Slides>39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Cambria Math</vt:lpstr>
      <vt:lpstr>Century Schoolbook</vt:lpstr>
      <vt:lpstr>Wingdings 2</vt:lpstr>
      <vt:lpstr>View</vt:lpstr>
      <vt:lpstr>Generating        3D/4D Fractals</vt:lpstr>
      <vt:lpstr>Schedule</vt:lpstr>
      <vt:lpstr>Quaternions - Background</vt:lpstr>
      <vt:lpstr>Quaternions - Background</vt:lpstr>
      <vt:lpstr>Quaternions – Ray Marching</vt:lpstr>
      <vt:lpstr>Quaternions – Ray Marching</vt:lpstr>
      <vt:lpstr>Quaternions – Distance Estimator</vt:lpstr>
      <vt:lpstr>Quaternions – Distance Estimator</vt:lpstr>
      <vt:lpstr>Quaternions – Distance Estimator</vt:lpstr>
      <vt:lpstr>Quaternions – Ray Marching</vt:lpstr>
      <vt:lpstr>Quaternion – Height Map</vt:lpstr>
      <vt:lpstr>Quaternion – Normals</vt:lpstr>
      <vt:lpstr>Quaternion – Normals</vt:lpstr>
      <vt:lpstr>Quaternion – Lights</vt:lpstr>
      <vt:lpstr>Quaternion – Shadows</vt:lpstr>
      <vt:lpstr>Quaternion – Ambient Occlusion</vt:lpstr>
      <vt:lpstr>Quaternion – Colors</vt:lpstr>
      <vt:lpstr>Quaternion – Putting it all together</vt:lpstr>
      <vt:lpstr>Quaternion – Putting it all together</vt:lpstr>
      <vt:lpstr>Quaternion – Putting it all together</vt:lpstr>
      <vt:lpstr>Quaternion – Putting it all together</vt:lpstr>
      <vt:lpstr>Quaternion – Putting it all together</vt:lpstr>
      <vt:lpstr>Quaternion – Putting in the Cornell Box</vt:lpstr>
      <vt:lpstr>Quaternion – Putting in the Cornell Box</vt:lpstr>
      <vt:lpstr>Quaternion – Putting in the Cornell Box</vt:lpstr>
      <vt:lpstr>Quaternion – Putting in the Cornell Box</vt:lpstr>
      <vt:lpstr>Quaternion – Reflections at 100%</vt:lpstr>
      <vt:lpstr>Quaternion – Reflections at 50%</vt:lpstr>
      <vt:lpstr>Quaternion – Reflections at 50%</vt:lpstr>
      <vt:lpstr>Timing information – Single Thread </vt:lpstr>
      <vt:lpstr>Fractal Flame 3D</vt:lpstr>
      <vt:lpstr>Fractal Flame 3D – Generation Process</vt:lpstr>
      <vt:lpstr>Do you buffer the points on disk?</vt:lpstr>
      <vt:lpstr>Fractal Flame 3D</vt:lpstr>
      <vt:lpstr>Fractal Flame 3D</vt:lpstr>
      <vt:lpstr>Fractal Flame 3D</vt:lpstr>
      <vt:lpstr>Fractal Flame 3D</vt:lpstr>
      <vt:lpstr>Thanks!</vt:lpstr>
      <vt:lpstr>Backup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       3D/4D Fractals</dc:title>
  <dc:creator>Aaron Golliver</dc:creator>
  <cp:lastModifiedBy>Chadwick Jones</cp:lastModifiedBy>
  <cp:revision>52</cp:revision>
  <dcterms:created xsi:type="dcterms:W3CDTF">2014-02-16T18:42:37Z</dcterms:created>
  <dcterms:modified xsi:type="dcterms:W3CDTF">2014-02-23T03:03:23Z</dcterms:modified>
</cp:coreProperties>
</file>